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75" r:id="rId4"/>
    <p:sldId id="273" r:id="rId5"/>
    <p:sldId id="274" r:id="rId6"/>
    <p:sldId id="276" r:id="rId7"/>
    <p:sldId id="277" r:id="rId8"/>
    <p:sldId id="311" r:id="rId9"/>
    <p:sldId id="293" r:id="rId10"/>
    <p:sldId id="294" r:id="rId11"/>
    <p:sldId id="295" r:id="rId12"/>
    <p:sldId id="296" r:id="rId13"/>
    <p:sldId id="297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278" r:id="rId26"/>
    <p:sldId id="322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279" r:id="rId37"/>
    <p:sldId id="321" r:id="rId38"/>
    <p:sldId id="280" r:id="rId39"/>
    <p:sldId id="281" r:id="rId40"/>
    <p:sldId id="282" r:id="rId41"/>
    <p:sldId id="32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77039" autoAdjust="0"/>
  </p:normalViewPr>
  <p:slideViewPr>
    <p:cSldViewPr>
      <p:cViewPr varScale="1">
        <p:scale>
          <a:sx n="128" d="100"/>
          <a:sy n="128" d="100"/>
        </p:scale>
        <p:origin x="-40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2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97300-75E0-45A6-839D-4D5B0613BA52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8BDD7-8D8E-4052-9B44-2EFDA87AE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8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CCRL:</a:t>
            </a:r>
            <a:r>
              <a:rPr lang="en-US" baseline="0" dirty="0" smtClean="0"/>
              <a:t> control/robotics research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DA438-9158-46E3-8485-16565EE8A8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85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D2C3-5369-4FAB-BCC3-1EED73E5A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01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30D2C3-5369-4FAB-BCC3-1EED73E5AC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39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DA438-9158-46E3-8485-16565EE8A8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9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A8BDD7-8D8E-4052-9B44-2EFDA87AE3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0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DA438-9158-46E3-8485-16565EE8A8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6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04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4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46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8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7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0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2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7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76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B76B9-0A03-4361-A7DE-446225172FAF}" type="datetimeFigureOut">
              <a:rPr lang="en-US" smtClean="0"/>
              <a:t>4/28/16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FCC2D-FEC5-4821-9B93-CBBC9E771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10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fang@nyu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6.wmf"/><Relationship Id="rId6" Type="http://schemas.openxmlformats.org/officeDocument/2006/relationships/image" Target="../media/image33.png"/><Relationship Id="rId7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1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22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yf23/Google%20Drive/NYU/Teaching/NYU-Poly-Adv.-3DComputerVision/Lecture/Notes/Lecture_006/3DRec.mp4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file://localhost/Users/yf23/Google%20Drive/NYU/Teaching/NYU-Poly-Adv.-3DComputerVision/Lecture/Notes/Lecture_006/3D%20tracking.mp4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Scene Modeling: Reconstruction, Detection, and Tracking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Prof. Yi Fang</a:t>
            </a:r>
          </a:p>
          <a:p>
            <a:r>
              <a:rPr lang="en-US" dirty="0" smtClean="0">
                <a:hlinkClick r:id="rId2"/>
              </a:rPr>
              <a:t>yfang@nyu.edu</a:t>
            </a:r>
            <a:endParaRPr lang="en-US" dirty="0" smtClean="0"/>
          </a:p>
          <a:p>
            <a:r>
              <a:rPr lang="en-US" dirty="0" smtClean="0"/>
              <a:t>Spring, 201</a:t>
            </a:r>
            <a:r>
              <a:rPr lang="en-US" altLang="zh-CN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2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Point Cloud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5191125" cy="505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901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694" y="191219"/>
            <a:ext cx="8229600" cy="1143000"/>
          </a:xfrm>
        </p:spPr>
        <p:txBody>
          <a:bodyPr/>
          <a:lstStyle/>
          <a:p>
            <a:r>
              <a:rPr lang="en-US" dirty="0" smtClean="0"/>
              <a:t>2D Point cloud</a:t>
            </a:r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19200"/>
            <a:ext cx="6896100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437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Registration between two sets of point clouds</a:t>
            </a:r>
            <a:endParaRPr lang="en-US" dirty="0"/>
          </a:p>
        </p:txBody>
      </p:sp>
      <p:pic>
        <p:nvPicPr>
          <p:cNvPr id="22530" name="Picture 2" descr="C:\Users\yf23\Desktop\23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7" r="25357" b="4132"/>
          <a:stretch/>
        </p:blipFill>
        <p:spPr bwMode="auto">
          <a:xfrm>
            <a:off x="1371600" y="1111370"/>
            <a:ext cx="5962038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7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007" y="28755"/>
            <a:ext cx="8229600" cy="1143000"/>
          </a:xfrm>
        </p:spPr>
        <p:txBody>
          <a:bodyPr/>
          <a:lstStyle/>
          <a:p>
            <a:r>
              <a:rPr lang="en-US" dirty="0" smtClean="0"/>
              <a:t>Iterative Closest Point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8600" y="1295400"/>
            <a:ext cx="3753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600" indent="-609600">
              <a:buFont typeface="Wingdings" pitchFamily="2" charset="2"/>
              <a:buNone/>
            </a:pPr>
            <a:r>
              <a:rPr lang="en-US" altLang="en-US" sz="2400" dirty="0"/>
              <a:t>The MSE objective function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14600" y="1905000"/>
                <a:ext cx="43435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min</m:t>
                      </m:r>
                      <m:r>
                        <a:rPr lang="en-US" sz="2800" b="0" i="1" smtClean="0">
                          <a:latin typeface="Cambria Math"/>
                        </a:rPr>
                        <m:t>⁡(</m:t>
                      </m:r>
                      <m:r>
                        <a:rPr lang="en-US" sz="2800" b="0" i="1" smtClean="0">
                          <a:latin typeface="Cambria Math"/>
                        </a:rPr>
                        <m:t>𝑀𝑜𝑑𝑒𝑙</m:t>
                      </m:r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b="0" i="1" smtClean="0">
                          <a:latin typeface="Cambria Math"/>
                        </a:rPr>
                        <m:t>𝐴</m:t>
                      </m:r>
                      <m:r>
                        <a:rPr lang="en-US" sz="2800" b="0" i="1" smtClean="0">
                          <a:latin typeface="Cambria Math"/>
                        </a:rPr>
                        <m:t>∗</m:t>
                      </m:r>
                      <m:r>
                        <a:rPr lang="en-US" sz="2800" b="0" i="1" smtClean="0">
                          <a:latin typeface="Cambria Math"/>
                        </a:rPr>
                        <m:t>𝐷𝑎𝑡𝑎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905000"/>
                <a:ext cx="4343557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312575"/>
              </p:ext>
            </p:extLst>
          </p:nvPr>
        </p:nvGraphicFramePr>
        <p:xfrm>
          <a:off x="4394200" y="2362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4" imgW="914400" imgH="198720" progId="Equation.3">
                  <p:embed/>
                </p:oleObj>
              </mc:Choice>
              <mc:Fallback>
                <p:oleObj name="Equation" r:id="rId4" imgW="914400" imgH="198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362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9600" y="2652947"/>
                <a:ext cx="518962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𝑀𝑜𝑑𝑒𝑙</m:t>
                      </m:r>
                      <m:r>
                        <a:rPr lang="en-US" b="0" i="1" smtClean="0">
                          <a:latin typeface="Cambria Math"/>
                        </a:rPr>
                        <m:t>:  </m:t>
                      </m:r>
                      <m:r>
                        <a:rPr lang="en-US" b="0" i="1" smtClean="0">
                          <a:latin typeface="Cambria Math"/>
                        </a:rPr>
                        <m:t>𝑅𝑒𝑓𝑒𝑟𝑒𝑛𝑐𝑒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𝑚𝑜𝑑𝑒𝑙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𝑑𝑎𝑡𝑎</m:t>
                      </m:r>
                    </m:oMath>
                  </m:oMathPara>
                </a14:m>
                <a:endParaRPr lang="en-US" b="0" dirty="0" smtClean="0"/>
              </a:p>
              <a:p>
                <a14:m>
                  <m:oMathPara xmlns=""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𝐷𝑎𝑡𝑎</m:t>
                      </m:r>
                      <m:r>
                        <a:rPr lang="en-US" i="1">
                          <a:latin typeface="Cambria Math"/>
                        </a:rPr>
                        <m:t>:  </m:t>
                      </m:r>
                      <m:r>
                        <a:rPr lang="en-US" b="0" i="1" smtClean="0">
                          <a:latin typeface="Cambria Math"/>
                        </a:rPr>
                        <m:t>𝑇𝑜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𝑏𝑒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𝑡𝑟𝑎𝑛𝑠𝑓𝑜𝑟𝑚𝑒𝑑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𝑡𝑜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𝑎𝑙𝑖𝑔𝑛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𝑡𝑜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𝑡h𝑒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𝑀𝑜𝑑𝑒𝑙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52947"/>
                <a:ext cx="5189626" cy="646331"/>
              </a:xfrm>
              <a:prstGeom prst="rect">
                <a:avLst/>
              </a:prstGeom>
              <a:blipFill rotWithShape="1">
                <a:blip r:embed="rId6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" descr="C:\Users\yf23\Desktop\24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6101" r="22704" b="7500"/>
          <a:stretch/>
        </p:blipFill>
        <p:spPr bwMode="auto">
          <a:xfrm>
            <a:off x="2105171" y="3346413"/>
            <a:ext cx="5424576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066927" y="334641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294753" y="617600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066153" y="5894068"/>
            <a:ext cx="457200" cy="445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204413" y="3561182"/>
            <a:ext cx="114300" cy="455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5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yf23\Desktop\25.bm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" t="4852" r="6227" b="5014"/>
          <a:stretch/>
        </p:blipFill>
        <p:spPr bwMode="auto">
          <a:xfrm>
            <a:off x="4852359" y="1897812"/>
            <a:ext cx="4284533" cy="334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yf23\Desktop\24.bm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6101" r="22704" b="7500"/>
          <a:stretch/>
        </p:blipFill>
        <p:spPr bwMode="auto">
          <a:xfrm>
            <a:off x="0" y="2030801"/>
            <a:ext cx="4977956" cy="307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rved Down Arrow 17"/>
          <p:cNvSpPr/>
          <p:nvPr/>
        </p:nvSpPr>
        <p:spPr>
          <a:xfrm>
            <a:off x="2667000" y="762000"/>
            <a:ext cx="5181600" cy="113581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57700" y="240268"/>
            <a:ext cx="1446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Transform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1507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if we do not have prior correspondence?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Solution: Assume </a:t>
            </a:r>
            <a:r>
              <a:rPr lang="en-US" dirty="0"/>
              <a:t>closest points correspond</a:t>
            </a:r>
          </a:p>
        </p:txBody>
      </p:sp>
      <p:pic>
        <p:nvPicPr>
          <p:cNvPr id="4" name="Picture 2" descr="C:\Users\yf23\Desktop\24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t="6101" r="22704" b="7500"/>
          <a:stretch/>
        </p:blipFill>
        <p:spPr bwMode="auto">
          <a:xfrm>
            <a:off x="1143000" y="2339317"/>
            <a:ext cx="7310887" cy="451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733800" y="3429000"/>
            <a:ext cx="228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962400" y="34290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105400" y="4267200"/>
            <a:ext cx="304800" cy="3314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943600" y="4598658"/>
            <a:ext cx="381000" cy="6591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134100" y="4598658"/>
            <a:ext cx="342900" cy="8877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268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Closest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Given </a:t>
            </a:r>
            <a:r>
              <a:rPr lang="en-US" altLang="en-US" dirty="0" smtClean="0"/>
              <a:t>two </a:t>
            </a:r>
            <a:r>
              <a:rPr lang="en-US" altLang="en-US" dirty="0"/>
              <a:t>points </a:t>
            </a:r>
            <a:r>
              <a:rPr lang="en-US" altLang="en-US" dirty="0" smtClean="0"/>
              <a:t>p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/>
              <a:t>and </a:t>
            </a:r>
            <a:r>
              <a:rPr lang="en-US" altLang="en-US" dirty="0" smtClean="0"/>
              <a:t>p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</a:t>
            </a:r>
            <a:r>
              <a:rPr lang="en-US" altLang="en-US" dirty="0"/>
              <a:t>, the Euclidean distance is</a:t>
            </a:r>
            <a:r>
              <a:rPr lang="en-US" altLang="en-US" dirty="0" smtClean="0"/>
              <a:t>:</a:t>
            </a:r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/>
              <a:t>Given a point </a:t>
            </a:r>
            <a:r>
              <a:rPr lang="en-US" altLang="en-US" dirty="0" smtClean="0"/>
              <a:t>p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</a:t>
            </a:r>
            <a:r>
              <a:rPr lang="en-US" altLang="en-US" dirty="0"/>
              <a:t>and set of points </a:t>
            </a:r>
            <a:r>
              <a:rPr lang="en-US" altLang="en-US" dirty="0" smtClean="0"/>
              <a:t>Q </a:t>
            </a:r>
            <a:r>
              <a:rPr lang="en-US" altLang="en-US" dirty="0"/>
              <a:t>, the </a:t>
            </a:r>
            <a:r>
              <a:rPr lang="en-US" altLang="en-US" dirty="0" smtClean="0"/>
              <a:t>closest point is defined:</a:t>
            </a:r>
          </a:p>
          <a:p>
            <a:pPr marL="457200" lvl="1" indent="0">
              <a:buNone/>
            </a:pPr>
            <a:endParaRPr lang="en-US" altLang="en-US" dirty="0"/>
          </a:p>
          <a:p>
            <a:endParaRPr lang="en-US" alt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723593"/>
              </p:ext>
            </p:extLst>
          </p:nvPr>
        </p:nvGraphicFramePr>
        <p:xfrm>
          <a:off x="914400" y="2743200"/>
          <a:ext cx="7620000" cy="689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Equation" r:id="rId3" imgW="3085920" imgH="279360" progId="Equation.DSMT4">
                  <p:embed/>
                </p:oleObj>
              </mc:Choice>
              <mc:Fallback>
                <p:oleObj name="Equation" r:id="rId3" imgW="30859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2743200"/>
                        <a:ext cx="7620000" cy="689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225426"/>
              </p:ext>
            </p:extLst>
          </p:nvPr>
        </p:nvGraphicFramePr>
        <p:xfrm>
          <a:off x="2057400" y="5105400"/>
          <a:ext cx="5486400" cy="685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Equation" r:id="rId5" imgW="1828800" imgH="317160" progId="Equation.3">
                  <p:embed/>
                </p:oleObj>
              </mc:Choice>
              <mc:Fallback>
                <p:oleObj name="Equation" r:id="rId5" imgW="1828800" imgH="3171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57400" y="5105400"/>
                        <a:ext cx="5486400" cy="685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89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Iterative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the correspondence determined by closest point algorithm, we could update the transformation step by step using </a:t>
            </a:r>
            <a:r>
              <a:rPr lang="en-US" dirty="0" err="1" smtClean="0"/>
              <a:t>Kabsche</a:t>
            </a:r>
            <a:r>
              <a:rPr lang="en-US" dirty="0" smtClean="0"/>
              <a:t> Algorithm</a:t>
            </a:r>
          </a:p>
          <a:p>
            <a:endParaRPr lang="en-US" dirty="0"/>
          </a:p>
          <a:p>
            <a:pPr lvl="1"/>
            <a:r>
              <a:rPr lang="en-US" dirty="0" smtClean="0"/>
              <a:t>Where        is subset of M which is the set of the closest points to D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890776"/>
              </p:ext>
            </p:extLst>
          </p:nvPr>
        </p:nvGraphicFramePr>
        <p:xfrm>
          <a:off x="2851150" y="3703638"/>
          <a:ext cx="2647950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Equation" r:id="rId3" imgW="1117440" imgH="228600" progId="Equation.DSMT4">
                  <p:embed/>
                </p:oleObj>
              </mc:Choice>
              <mc:Fallback>
                <p:oleObj name="Equation" r:id="rId3" imgW="11174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1150" y="3703638"/>
                        <a:ext cx="2647950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538856"/>
              </p:ext>
            </p:extLst>
          </p:nvPr>
        </p:nvGraphicFramePr>
        <p:xfrm>
          <a:off x="2362200" y="4224336"/>
          <a:ext cx="481013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Equation" r:id="rId5" imgW="203040" imgH="190440" progId="Equation.3">
                  <p:embed/>
                </p:oleObj>
              </mc:Choice>
              <mc:Fallback>
                <p:oleObj name="Equation" r:id="rId5" imgW="20304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224336"/>
                        <a:ext cx="481013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1814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245" y="1246415"/>
            <a:ext cx="4095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67">
            <a:off x="2056463" y="1312456"/>
            <a:ext cx="4079704" cy="160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937" y="4838729"/>
            <a:ext cx="4095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454">
            <a:off x="2399039" y="4904770"/>
            <a:ext cx="4079704" cy="160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4554645" y="3616778"/>
            <a:ext cx="4572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65174" y="-45581"/>
            <a:ext cx="383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After One Iteration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91586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50" y="152400"/>
            <a:ext cx="8229600" cy="1143000"/>
          </a:xfrm>
        </p:spPr>
        <p:txBody>
          <a:bodyPr/>
          <a:lstStyle/>
          <a:p>
            <a:r>
              <a:rPr lang="en-US" dirty="0" smtClean="0"/>
              <a:t>Re-search Closest Point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065538"/>
            <a:ext cx="4095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7454">
            <a:off x="2057352" y="2131579"/>
            <a:ext cx="4079704" cy="160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5810250" y="3437138"/>
            <a:ext cx="0" cy="3619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048250" y="3284738"/>
            <a:ext cx="76200" cy="514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667250" y="2932312"/>
            <a:ext cx="0" cy="6096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914650" y="2217938"/>
            <a:ext cx="3048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609850" y="2370338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305050" y="2560838"/>
            <a:ext cx="609600" cy="371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69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Final project presentation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May 6</a:t>
            </a:r>
            <a:r>
              <a:rPr lang="en-US" altLang="zh-CN" sz="2400" baseline="30000" dirty="0" smtClean="0"/>
              <a:t>th</a:t>
            </a:r>
          </a:p>
          <a:p>
            <a:endParaRPr lang="en-US" altLang="zh-CN" sz="2400" baseline="30000" dirty="0" smtClean="0"/>
          </a:p>
          <a:p>
            <a:r>
              <a:rPr lang="en-US" altLang="zh-CN" sz="2400" dirty="0" smtClean="0"/>
              <a:t>Please feel free to set up appointments about Final project . </a:t>
            </a:r>
          </a:p>
        </p:txBody>
      </p:sp>
    </p:spTree>
    <p:extLst>
      <p:ext uri="{BB962C8B-B14F-4D97-AF65-F5344CB8AC3E}">
        <p14:creationId xmlns:p14="http://schemas.microsoft.com/office/powerpoint/2010/main" val="275882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29" y="1691752"/>
            <a:ext cx="4095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3494">
            <a:off x="2284598" y="2045263"/>
            <a:ext cx="4079704" cy="160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86243" y="4800600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Step 2</a:t>
            </a:r>
            <a:endParaRPr lang="en-US" sz="24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09600"/>
            <a:ext cx="7239000" cy="611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43934"/>
            <a:ext cx="1938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ICP Algorithm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52351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445" y="2313214"/>
            <a:ext cx="4095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13567">
            <a:off x="1370663" y="2379255"/>
            <a:ext cx="4079704" cy="160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86243" y="4800600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Step 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765220" y="152400"/>
            <a:ext cx="2836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Demo Process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202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29" y="1691752"/>
            <a:ext cx="4095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3494">
            <a:off x="2284598" y="2045263"/>
            <a:ext cx="4079704" cy="160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86243" y="4800600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Step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3375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029" y="1691752"/>
            <a:ext cx="409575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98" y="1969063"/>
            <a:ext cx="4079704" cy="160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86243" y="4800600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Step 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119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86243" y="4800600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Step n</a:t>
            </a:r>
            <a:endParaRPr lang="en-US" sz="24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68" y="2057400"/>
            <a:ext cx="40957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58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4" y="1146463"/>
            <a:ext cx="8641773" cy="3525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  <a:ea typeface="+mj-ea"/>
                <a:cs typeface="+mj-cs"/>
              </a:rPr>
              <a:t>Experimental result of a LIDAR-based </a:t>
            </a:r>
            <a:r>
              <a:rPr lang="en-US" sz="3600" dirty="0" smtClean="0">
                <a:latin typeface="+mj-lt"/>
                <a:ea typeface="+mj-ea"/>
                <a:cs typeface="+mj-cs"/>
              </a:rPr>
              <a:t>SLAM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841" y="4756727"/>
            <a:ext cx="258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building at NYU </a:t>
            </a:r>
            <a:r>
              <a:rPr lang="en-US" dirty="0" err="1" smtClean="0"/>
              <a:t>Tandon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203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3D Scene Reconstruction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55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 smtClean="0"/>
              <a:t>3D Scene Reconstruction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FF0000"/>
                </a:solidFill>
              </a:rPr>
              <a:t>3D Detection and Tracking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3D Scene Segmentation and Semantic Labeling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9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2400"/>
            <a:ext cx="7772400" cy="568989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3D Detection and Tracking</a:t>
            </a:r>
          </a:p>
        </p:txBody>
      </p:sp>
      <p:pic>
        <p:nvPicPr>
          <p:cNvPr id="1026" name="Picture 2" descr="http://www.vision.rwth-aachen.de/people/mitzel/images/icira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11" y="2222281"/>
            <a:ext cx="3212846" cy="28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744" y="2189411"/>
            <a:ext cx="2886290" cy="2895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81002"/>
            <a:ext cx="8174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Omid</a:t>
            </a:r>
            <a:r>
              <a:rPr lang="en-US" sz="1200" dirty="0" smtClean="0"/>
              <a:t> </a:t>
            </a:r>
            <a:r>
              <a:rPr lang="en-US" sz="1200" dirty="0" err="1" smtClean="0"/>
              <a:t>Hosseini</a:t>
            </a:r>
            <a:r>
              <a:rPr lang="en-US" sz="1200" dirty="0" smtClean="0"/>
              <a:t>, </a:t>
            </a:r>
            <a:r>
              <a:rPr lang="en-US" sz="1200" dirty="0" err="1" smtClean="0"/>
              <a:t>etc</a:t>
            </a:r>
            <a:r>
              <a:rPr lang="en-US" sz="1200" dirty="0" smtClean="0"/>
              <a:t>, Real-Time </a:t>
            </a:r>
            <a:r>
              <a:rPr lang="en-US" sz="1200" dirty="0"/>
              <a:t>RGB-D based People Detection and Tracking for Mobile Robots and Head-Worn </a:t>
            </a:r>
            <a:r>
              <a:rPr lang="en-US" sz="1200" dirty="0" smtClean="0"/>
              <a:t>Cameras, ICRA 14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1213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325563"/>
          </a:xfrm>
        </p:spPr>
        <p:txBody>
          <a:bodyPr/>
          <a:lstStyle/>
          <a:p>
            <a:r>
              <a:rPr lang="en-US" dirty="0" smtClean="0"/>
              <a:t>Tracking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1487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point cloud data in a 2-D histogram</a:t>
            </a:r>
          </a:p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extracts ROIs by projecting the 3D points onto the ground plane and segmenting the resulting blobs into individual objects. For each extracted 3D ROI, generate a corresponding ROI in the image plane through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back-projection</a:t>
            </a:r>
          </a:p>
          <a:p>
            <a:pPr algn="just"/>
            <a:r>
              <a:rPr lang="en-US" sz="2400" dirty="0" smtClean="0"/>
              <a:t>Pedestrian Detection and Tracking</a:t>
            </a:r>
          </a:p>
          <a:p>
            <a:pPr algn="just"/>
            <a:r>
              <a:rPr lang="en-US" sz="2400" dirty="0"/>
              <a:t>Trajectory Estimation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687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0"/>
            <a:ext cx="9144000" cy="245183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Acquisition for MMVC &amp; CCRL 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15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886700" cy="1325563"/>
          </a:xfrm>
        </p:spPr>
        <p:txBody>
          <a:bodyPr/>
          <a:lstStyle/>
          <a:p>
            <a:r>
              <a:rPr lang="en-US" dirty="0" smtClean="0"/>
              <a:t>Tracking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77" y="1726008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point cloud data in a 2-D histogram:</a:t>
            </a: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erform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structure labeling to classify the 3D points into three different classes ( object, ground plane, fixed structure)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81" y="4288155"/>
            <a:ext cx="1771650" cy="1836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269" y="4288155"/>
            <a:ext cx="1743075" cy="175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1146" y="4288155"/>
            <a:ext cx="1748790" cy="17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0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837677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Fixed structure points are directly filtered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that are classified as ground plane are passed to the ground plane estimation module, which fits a plane to these points using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RANSAC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that belong to the object class are passed to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ROI (Region of Interest)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821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325563"/>
          </a:xfrm>
        </p:spPr>
        <p:txBody>
          <a:bodyPr/>
          <a:lstStyle/>
          <a:p>
            <a:r>
              <a:rPr lang="en-US" dirty="0" smtClean="0"/>
              <a:t>ROI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749" y="1576583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extracts ROIs by projecting the 3D points onto the ground plane and segmenting the resulting blobs into individual objects. For each extracted 3D ROI,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corresponding ROI in the image plane through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projection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29" y="3681222"/>
            <a:ext cx="4674870" cy="1394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29" y="5175785"/>
            <a:ext cx="4674870" cy="13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99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325563"/>
          </a:xfrm>
        </p:spPr>
        <p:txBody>
          <a:bodyPr/>
          <a:lstStyle/>
          <a:p>
            <a:r>
              <a:rPr lang="en-US" dirty="0" smtClean="0"/>
              <a:t>Upper Body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2" y="1464514"/>
            <a:ext cx="7886700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upper-body detector operates on depth only and consequently is limited to the range available from depth sensors (e.g., Kinect), which is usually up to 5 meters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971800"/>
            <a:ext cx="4495800" cy="32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70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886700" cy="1325563"/>
          </a:xfrm>
        </p:spPr>
        <p:txBody>
          <a:bodyPr/>
          <a:lstStyle/>
          <a:p>
            <a:r>
              <a:rPr lang="en-US" dirty="0" smtClean="0"/>
              <a:t>People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2D ROIs are passed to the depth-based upper-body detector, which slides a learned upper-body template over the ROIs and computes a distance matrix consisting of the Euclidean distances between the template and each overlaid normalized depth image segment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343400"/>
            <a:ext cx="6613684" cy="152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43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325563"/>
          </a:xfrm>
        </p:spPr>
        <p:txBody>
          <a:bodyPr/>
          <a:lstStyle/>
          <a:p>
            <a:r>
              <a:rPr lang="en-US" dirty="0" smtClean="0"/>
              <a:t>Trajectory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3019"/>
            <a:ext cx="78867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bounding boxes are converted to ground plane coordinates and are associated into trajectories using Extended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Filters (EKFs)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image_000001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95600"/>
            <a:ext cx="7714082" cy="38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79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 action="ppaction://hlinkfile"/>
              </a:rPr>
              <a:t>3D Detection &amp; Tracking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0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 smtClean="0"/>
              <a:t>3D Scene Reconstruction</a:t>
            </a:r>
          </a:p>
          <a:p>
            <a:endParaRPr lang="en-US" dirty="0" smtClean="0"/>
          </a:p>
          <a:p>
            <a:r>
              <a:rPr lang="en-US" dirty="0"/>
              <a:t>3D Detection and Tracking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3D Scene Segmentation and Semantic Labeling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7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886700" cy="1325563"/>
          </a:xfrm>
        </p:spPr>
        <p:txBody>
          <a:bodyPr/>
          <a:lstStyle/>
          <a:p>
            <a:r>
              <a:rPr lang="en-US" dirty="0"/>
              <a:t>3D Semantic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905000"/>
            <a:ext cx="7886700" cy="1628775"/>
          </a:xfrm>
        </p:spPr>
        <p:txBody>
          <a:bodyPr>
            <a:noAutofit/>
          </a:bodyPr>
          <a:lstStyle/>
          <a:p>
            <a:r>
              <a:rPr lang="en-US" sz="2000" dirty="0"/>
              <a:t>Semantic Segmentation deals with recognizing a category for each pixel or a voxel in a </a:t>
            </a:r>
            <a:r>
              <a:rPr lang="en-US" sz="2000" dirty="0" smtClean="0"/>
              <a:t>scene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State of the art semantic segmentation methods are mostly based on Deep Learning based </a:t>
            </a:r>
            <a:r>
              <a:rPr lang="en-US" sz="2000" dirty="0" smtClean="0"/>
              <a:t>algorithms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0720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325563"/>
          </a:xfrm>
        </p:spPr>
        <p:txBody>
          <a:bodyPr/>
          <a:lstStyle/>
          <a:p>
            <a:r>
              <a:rPr lang="en-US" dirty="0"/>
              <a:t>3D Semantic Segmentation (FCN)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611414"/>
            <a:ext cx="4845857" cy="2797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010" y="2427892"/>
            <a:ext cx="4238064" cy="2980537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2400" y="6248400"/>
            <a:ext cx="7696200" cy="377825"/>
          </a:xfrm>
        </p:spPr>
        <p:txBody>
          <a:bodyPr/>
          <a:lstStyle/>
          <a:p>
            <a:pPr algn="l"/>
            <a:r>
              <a:rPr lang="en-US" dirty="0"/>
              <a:t>Long, Jonathan, Evan </a:t>
            </a:r>
            <a:r>
              <a:rPr lang="en-US" dirty="0" err="1"/>
              <a:t>Shelhamer</a:t>
            </a:r>
            <a:r>
              <a:rPr lang="en-US" dirty="0"/>
              <a:t>, and Trevor Darrell. "Fully convolutional networks for semantic segmentation." </a:t>
            </a:r>
            <a:r>
              <a:rPr lang="en-US" i="1" dirty="0"/>
              <a:t>Proceedings of the IEEE Conference on Computer Vision and Pattern Recognition</a:t>
            </a:r>
            <a:r>
              <a:rPr lang="en-US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2159821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3D Scene Reconstruction</a:t>
            </a:r>
          </a:p>
          <a:p>
            <a:endParaRPr lang="en-US" dirty="0" smtClean="0"/>
          </a:p>
          <a:p>
            <a:r>
              <a:rPr lang="en-US" dirty="0"/>
              <a:t>3D Detection and Tracking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3D Scene Segmentation and Semantic Labeling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1"/>
            <a:ext cx="9144000" cy="455302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325563"/>
          </a:xfrm>
        </p:spPr>
        <p:txBody>
          <a:bodyPr/>
          <a:lstStyle/>
          <a:p>
            <a:r>
              <a:rPr lang="en-US" dirty="0"/>
              <a:t>3D Semantic </a:t>
            </a:r>
            <a:r>
              <a:rPr lang="en-US" dirty="0" smtClean="0"/>
              <a:t>Segmentation Result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498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J. Xiao, SUN Database, Princeton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3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r>
              <a:rPr lang="en-US" dirty="0" smtClean="0"/>
              <a:t>Good Luck on Your Final Demo!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2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9730" b="49400"/>
          <a:stretch/>
        </p:blipFill>
        <p:spPr>
          <a:xfrm>
            <a:off x="156944" y="2401001"/>
            <a:ext cx="3943350" cy="13280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8890" b="51515"/>
          <a:stretch/>
        </p:blipFill>
        <p:spPr>
          <a:xfrm>
            <a:off x="5604467" y="2265599"/>
            <a:ext cx="2799874" cy="132804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4"/>
          <a:srcRect l="1139" t="27747" r="51274" b="64619"/>
          <a:stretch/>
        </p:blipFill>
        <p:spPr>
          <a:xfrm>
            <a:off x="156945" y="3964229"/>
            <a:ext cx="3943350" cy="104070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4"/>
          <a:srcRect l="71950" t="27462" r="3644" b="64904"/>
          <a:stretch/>
        </p:blipFill>
        <p:spPr>
          <a:xfrm>
            <a:off x="5604467" y="3964229"/>
            <a:ext cx="2718265" cy="1040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468" y="69335"/>
            <a:ext cx="1964333" cy="19268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2204105"/>
            <a:ext cx="8322732" cy="2800833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2" y="145225"/>
            <a:ext cx="1841235" cy="18509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6314" y="137646"/>
            <a:ext cx="1818153" cy="18585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7762" y="145225"/>
            <a:ext cx="1789090" cy="18509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9335"/>
            <a:ext cx="8322733" cy="2028055"/>
          </a:xfrm>
          <a:prstGeom prst="rect">
            <a:avLst/>
          </a:prstGeom>
          <a:solidFill>
            <a:schemeClr val="accent2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2" y="5111652"/>
            <a:ext cx="3835400" cy="16329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62" y="5111652"/>
            <a:ext cx="3873071" cy="163293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-1" y="5004938"/>
            <a:ext cx="8322733" cy="1739645"/>
          </a:xfrm>
          <a:prstGeom prst="rect">
            <a:avLst/>
          </a:prstGeom>
          <a:solidFill>
            <a:srgbClr val="7030A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681487" y="955494"/>
            <a:ext cx="465313" cy="2884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619724" y="2849622"/>
            <a:ext cx="465313" cy="2884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619724" y="4232782"/>
            <a:ext cx="465313" cy="2884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5400000">
            <a:off x="7670117" y="898696"/>
            <a:ext cx="191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3D Reconstruction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5400000">
            <a:off x="7194724" y="3408978"/>
            <a:ext cx="284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3D Segmentation &amp; Labeling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5400000">
            <a:off x="7951647" y="5690094"/>
            <a:ext cx="12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3D Tracking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60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325563"/>
          </a:xfrm>
        </p:spPr>
        <p:txBody>
          <a:bodyPr/>
          <a:lstStyle/>
          <a:p>
            <a:r>
              <a:rPr lang="en-US" dirty="0"/>
              <a:t>3D Scene Reconstruction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8751" y="1566334"/>
            <a:ext cx="7706783" cy="468206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3D Scene Reconstruction is the creation of 3D point cloud from multiple RGB-D images for capturing shape and appearance of real </a:t>
            </a:r>
            <a:r>
              <a:rPr lang="en-US" dirty="0" smtClean="0"/>
              <a:t>objects</a:t>
            </a:r>
          </a:p>
          <a:p>
            <a:endParaRPr lang="en-US" dirty="0"/>
          </a:p>
          <a:p>
            <a:r>
              <a:rPr lang="en-US" dirty="0"/>
              <a:t>The reconstruction framework consists of the following: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Preprocess the depth map using Bilateral </a:t>
            </a:r>
            <a:r>
              <a:rPr lang="en-US" dirty="0" smtClean="0"/>
              <a:t>filter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Convert the depth map into 3D vertex map using camera calibration matrix and evaluate the normal for each point in the vertex </a:t>
            </a:r>
            <a:r>
              <a:rPr lang="en-US" dirty="0" smtClean="0"/>
              <a:t>map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Down sample </a:t>
            </a:r>
            <a:r>
              <a:rPr lang="en-US" dirty="0"/>
              <a:t>the depth map twice by averaging nearby pixels and evaluate corresponding vertices, normal and curvatures for each map in the </a:t>
            </a:r>
            <a:r>
              <a:rPr lang="en-US" dirty="0" smtClean="0"/>
              <a:t>pyramid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Find corresponding points in consecutive frames by using fast projective data association method assuming small motion from one frame to the other</a:t>
            </a:r>
          </a:p>
        </p:txBody>
      </p:sp>
    </p:spTree>
    <p:extLst>
      <p:ext uri="{BB962C8B-B14F-4D97-AF65-F5344CB8AC3E}">
        <p14:creationId xmlns:p14="http://schemas.microsoft.com/office/powerpoint/2010/main" val="379529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An example of 3D reconstruction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524000"/>
            <a:ext cx="4750594" cy="195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657600"/>
            <a:ext cx="4786313" cy="2000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396336"/>
            <a:ext cx="3769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1. </a:t>
            </a:r>
            <a:r>
              <a:rPr lang="en-US" sz="1200" b="1" dirty="0" err="1"/>
              <a:t>Kaick</a:t>
            </a:r>
            <a:r>
              <a:rPr lang="en-US" sz="1200" b="1" dirty="0"/>
              <a:t>, A Survey on Shape Correspondence, 2010</a:t>
            </a:r>
          </a:p>
          <a:p>
            <a:r>
              <a:rPr lang="en-US" sz="1200" b="1" dirty="0"/>
              <a:t>2. </a:t>
            </a:r>
            <a:r>
              <a:rPr lang="en-US" sz="1200" b="1" dirty="0" err="1"/>
              <a:t>Pokrass</a:t>
            </a:r>
            <a:r>
              <a:rPr lang="en-US" sz="1200" b="1" dirty="0"/>
              <a:t>, Sparse Modeling of Intrinsic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70575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590800"/>
            <a:ext cx="8229600" cy="2057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Review </a:t>
            </a:r>
            <a:r>
              <a:rPr lang="en-US" dirty="0"/>
              <a:t>of Iterative closest point algorithm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4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Geometric Transformation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cloud data set</a:t>
            </a:r>
          </a:p>
          <a:p>
            <a:endParaRPr lang="en-US" dirty="0" smtClean="0"/>
          </a:p>
          <a:p>
            <a:r>
              <a:rPr lang="en-US" dirty="0" smtClean="0"/>
              <a:t>Geometric transformation estimation </a:t>
            </a:r>
          </a:p>
          <a:p>
            <a:pPr lvl="1"/>
            <a:r>
              <a:rPr lang="en-US" dirty="0" smtClean="0"/>
              <a:t>Point </a:t>
            </a:r>
            <a:r>
              <a:rPr lang="en-US" dirty="0"/>
              <a:t>cloud data sets registration</a:t>
            </a:r>
          </a:p>
          <a:p>
            <a:pPr lvl="1"/>
            <a:r>
              <a:rPr lang="en-US" dirty="0" smtClean="0"/>
              <a:t>Iterative closest point algorithm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1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854</Words>
  <Application>Microsoft Macintosh PowerPoint</Application>
  <PresentationFormat>On-screen Show (4:3)</PresentationFormat>
  <Paragraphs>127</Paragraphs>
  <Slides>41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Equation</vt:lpstr>
      <vt:lpstr>3D Scene Modeling: Reconstruction, Detection, and Tracking</vt:lpstr>
      <vt:lpstr>Announcement</vt:lpstr>
      <vt:lpstr>Data Acquisition for MMVC &amp; CCRL Lab</vt:lpstr>
      <vt:lpstr>Today’s Content</vt:lpstr>
      <vt:lpstr>PowerPoint Presentation</vt:lpstr>
      <vt:lpstr>3D Scene Reconstruction </vt:lpstr>
      <vt:lpstr>An example of 3D reconstruction</vt:lpstr>
      <vt:lpstr>A Review of Iterative closest point algorithm   </vt:lpstr>
      <vt:lpstr>Geometric Transformation Estimation</vt:lpstr>
      <vt:lpstr>3D Point Cloud</vt:lpstr>
      <vt:lpstr>2D Point cloud</vt:lpstr>
      <vt:lpstr>Registration between two sets of point clouds</vt:lpstr>
      <vt:lpstr>Iterative Closest Point</vt:lpstr>
      <vt:lpstr>PowerPoint Presentation</vt:lpstr>
      <vt:lpstr>What if we do not have prior correspondence?</vt:lpstr>
      <vt:lpstr>Closest Point</vt:lpstr>
      <vt:lpstr>Iterative process</vt:lpstr>
      <vt:lpstr>PowerPoint Presentation</vt:lpstr>
      <vt:lpstr>Re-search Closest 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Content</vt:lpstr>
      <vt:lpstr>3D Detection and Tracking</vt:lpstr>
      <vt:lpstr>Tracking Scheme</vt:lpstr>
      <vt:lpstr>Tracking Scheme</vt:lpstr>
      <vt:lpstr>PowerPoint Presentation</vt:lpstr>
      <vt:lpstr>ROI Extraction</vt:lpstr>
      <vt:lpstr>Upper Body Detection</vt:lpstr>
      <vt:lpstr>People detection</vt:lpstr>
      <vt:lpstr>Trajectory Estimation</vt:lpstr>
      <vt:lpstr>PowerPoint Presentation</vt:lpstr>
      <vt:lpstr>Today’s Content</vt:lpstr>
      <vt:lpstr>3D Semantic Segmentation</vt:lpstr>
      <vt:lpstr>3D Semantic Segmentation (FCN)</vt:lpstr>
      <vt:lpstr>3D Semantic Segmentation Result</vt:lpstr>
      <vt:lpstr>Good Luck on Your Final Demo!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Computer Vision</dc:title>
  <dc:creator>Yi Fang</dc:creator>
  <cp:lastModifiedBy>Yi Fang</cp:lastModifiedBy>
  <cp:revision>239</cp:revision>
  <dcterms:created xsi:type="dcterms:W3CDTF">2015-08-18T09:31:10Z</dcterms:created>
  <dcterms:modified xsi:type="dcterms:W3CDTF">2016-04-28T17:24:33Z</dcterms:modified>
</cp:coreProperties>
</file>